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258" r:id="rId4"/>
    <p:sldId id="297" r:id="rId5"/>
    <p:sldId id="261" r:id="rId6"/>
    <p:sldId id="289" r:id="rId7"/>
    <p:sldId id="262" r:id="rId8"/>
    <p:sldId id="286" r:id="rId9"/>
    <p:sldId id="265" r:id="rId10"/>
    <p:sldId id="287" r:id="rId11"/>
    <p:sldId id="288" r:id="rId12"/>
    <p:sldId id="290" r:id="rId13"/>
    <p:sldId id="291" r:id="rId14"/>
    <p:sldId id="292" r:id="rId15"/>
    <p:sldId id="293" r:id="rId16"/>
    <p:sldId id="294" r:id="rId17"/>
    <p:sldId id="295" r:id="rId18"/>
    <p:sldId id="267" r:id="rId19"/>
    <p:sldId id="29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E01"/>
    <a:srgbClr val="7C8387"/>
    <a:srgbClr val="FCFBF7"/>
    <a:srgbClr val="EDE5D5"/>
    <a:srgbClr val="A6A7A9"/>
    <a:srgbClr val="D8BEA7"/>
    <a:srgbClr val="FDDE45"/>
    <a:srgbClr val="F8E00E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-30" y="-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E7A24-50BC-4EE8-8E0A-E04A509E8E1D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E4921-C60C-4AB0-8640-BCDC713AFD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7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4984158" y="489712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2018182019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오승담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28480" y="1314549"/>
            <a:ext cx="2160000" cy="2160000"/>
          </a:xfrm>
          <a:prstGeom prst="rect">
            <a:avLst/>
          </a:prstGeom>
          <a:solidFill>
            <a:schemeClr val="accent2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341380" y="2163716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종합 설계 기획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EA3B9-880E-B194-77E7-55CBAF9B58BD}"/>
              </a:ext>
            </a:extLst>
          </p:cNvPr>
          <p:cNvSpPr txBox="1"/>
          <p:nvPr/>
        </p:nvSpPr>
        <p:spPr>
          <a:xfrm>
            <a:off x="2628900" y="4269862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게임 분석 발표</a:t>
            </a:r>
          </a:p>
        </p:txBody>
      </p:sp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게임 분석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캐릭터 특성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A2B8-CD61-0339-91A0-F042F55DE527}"/>
              </a:ext>
            </a:extLst>
          </p:cNvPr>
          <p:cNvSpPr txBox="1"/>
          <p:nvPr/>
        </p:nvSpPr>
        <p:spPr>
          <a:xfrm>
            <a:off x="-44740" y="1711002"/>
            <a:ext cx="479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캐릭터 마다 가지는 특성은 모두 다름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423BE-9C52-6A2A-B4AE-07ED06DF2F29}"/>
              </a:ext>
            </a:extLst>
          </p:cNvPr>
          <p:cNvSpPr txBox="1"/>
          <p:nvPr/>
        </p:nvSpPr>
        <p:spPr>
          <a:xfrm>
            <a:off x="-174901" y="2449661"/>
            <a:ext cx="5227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     - </a:t>
            </a:r>
            <a:r>
              <a:rPr lang="ko-KR" altLang="en-US" dirty="0">
                <a:solidFill>
                  <a:schemeClr val="tx1"/>
                </a:solidFill>
              </a:rPr>
              <a:t>보통 메인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서브 스킬 둘 중 하나를 </a:t>
            </a:r>
            <a:r>
              <a:rPr lang="ko-KR" altLang="en-US" dirty="0" err="1">
                <a:solidFill>
                  <a:schemeClr val="tx1"/>
                </a:solidFill>
              </a:rPr>
              <a:t>강화시키거나</a:t>
            </a:r>
            <a:r>
              <a:rPr lang="ko-KR" altLang="en-US" dirty="0">
                <a:solidFill>
                  <a:schemeClr val="tx1"/>
                </a:solidFill>
              </a:rPr>
              <a:t> 소지한 무기와의 시너지를 증폭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331E4E-B850-70F9-7E69-D2A8A1BE586F}"/>
              </a:ext>
            </a:extLst>
          </p:cNvPr>
          <p:cNvSpPr txBox="1"/>
          <p:nvPr/>
        </p:nvSpPr>
        <p:spPr>
          <a:xfrm>
            <a:off x="-537116" y="3467002"/>
            <a:ext cx="7284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스테이지 별로 등장하는 특성 </a:t>
            </a:r>
            <a:r>
              <a:rPr lang="ko-KR" altLang="en-US" dirty="0"/>
              <a:t>포인트가 한정적이며</a:t>
            </a:r>
            <a:endParaRPr lang="en-US" altLang="ko-KR" dirty="0"/>
          </a:p>
          <a:p>
            <a:pPr algn="ctr"/>
            <a:r>
              <a:rPr lang="ko-KR" altLang="en-US" dirty="0"/>
              <a:t>특성 포인트 </a:t>
            </a:r>
            <a:r>
              <a:rPr lang="ko-KR" altLang="en-US" dirty="0" err="1"/>
              <a:t>흭득시</a:t>
            </a:r>
            <a:r>
              <a:rPr lang="en-US" altLang="ko-KR" dirty="0"/>
              <a:t>, </a:t>
            </a:r>
            <a:r>
              <a:rPr lang="ko-KR" altLang="en-US" dirty="0"/>
              <a:t>랜덤으로 </a:t>
            </a:r>
            <a:r>
              <a:rPr lang="en-US" altLang="ko-KR" dirty="0"/>
              <a:t>3</a:t>
            </a:r>
            <a:r>
              <a:rPr lang="ko-KR" altLang="en-US" dirty="0"/>
              <a:t>개가 등장</a:t>
            </a:r>
            <a:endParaRPr lang="en-US" altLang="ko-KR" dirty="0"/>
          </a:p>
        </p:txBody>
      </p:sp>
      <p:pic>
        <p:nvPicPr>
          <p:cNvPr id="5122" name="Picture 2" descr="레드의 건파이어 리본 공략 - 세이엔 특성/각성/무기/스크롤 : 네이버 블로그">
            <a:extLst>
              <a:ext uri="{FF2B5EF4-FFF2-40B4-BE49-F238E27FC236}">
                <a16:creationId xmlns:a16="http://schemas.microsoft.com/office/drawing/2014/main" id="{09C3A8B8-11B9-DEFF-1AD1-644ABDA3E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20" y="1157009"/>
            <a:ext cx="5336280" cy="33931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unfire Reborn(건파이어리본) 아오바이 스킬트리 : 네이버 블로그">
            <a:extLst>
              <a:ext uri="{FF2B5EF4-FFF2-40B4-BE49-F238E27FC236}">
                <a16:creationId xmlns:a16="http://schemas.microsoft.com/office/drawing/2014/main" id="{56F7D5F1-A221-9742-401E-79C08C679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42" y="4216298"/>
            <a:ext cx="4424203" cy="2489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2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270484" y="30336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재미 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454366" y="1372622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한정적인  특성  포인트  </a:t>
            </a:r>
            <a:r>
              <a:rPr lang="ko-KR" altLang="en-US" spc="-300" dirty="0" err="1">
                <a:solidFill>
                  <a:schemeClr val="accent4">
                    <a:lumMod val="50000"/>
                  </a:schemeClr>
                </a:solidFill>
              </a:rPr>
              <a:t>흭득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요소에서  랜덤 </a:t>
            </a:r>
            <a:r>
              <a:rPr lang="ko-KR" altLang="en-US" spc="-300" dirty="0" err="1">
                <a:solidFill>
                  <a:schemeClr val="accent4">
                    <a:lumMod val="50000"/>
                  </a:schemeClr>
                </a:solidFill>
              </a:rPr>
              <a:t>으로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  특성이   등장하기에   선택의 재미가   생김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387E4-4E33-454F-3AB9-9E2512399A8D}"/>
              </a:ext>
            </a:extLst>
          </p:cNvPr>
          <p:cNvSpPr txBox="1"/>
          <p:nvPr/>
        </p:nvSpPr>
        <p:spPr>
          <a:xfrm>
            <a:off x="447375" y="2439423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각   캐릭터의   특성을  통해서   해당   캐릭터가   가지는   컨셉이</a:t>
            </a:r>
            <a:endParaRPr lang="en-US" altLang="ko-KR" spc="-3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                 더욱    강화되어   재미있음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B0A34-BEFC-F806-77BC-1183CF1E8865}"/>
              </a:ext>
            </a:extLst>
          </p:cNvPr>
          <p:cNvSpPr txBox="1"/>
          <p:nvPr/>
        </p:nvSpPr>
        <p:spPr>
          <a:xfrm>
            <a:off x="447375" y="3506224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여러  가지  빌드가   존재해  운이   좋으면   각  특성  간의   시너지 </a:t>
            </a:r>
            <a:r>
              <a:rPr lang="ko-KR" altLang="en-US" spc="-300" dirty="0" err="1">
                <a:solidFill>
                  <a:schemeClr val="accent4">
                    <a:lumMod val="50000"/>
                  </a:schemeClr>
                </a:solidFill>
              </a:rPr>
              <a:t>를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  볼  수  있음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6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검북이하다가 무기잘뽑았다 - 건파이어 리본 마이너 갤러리">
            <a:extLst>
              <a:ext uri="{FF2B5EF4-FFF2-40B4-BE49-F238E27FC236}">
                <a16:creationId xmlns:a16="http://schemas.microsoft.com/office/drawing/2014/main" id="{ED37CA84-2F30-753F-7239-AB06EFAFC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632" y="1414731"/>
            <a:ext cx="4957357" cy="49967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게임 분석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A2B8-CD61-0339-91A0-F042F55DE527}"/>
              </a:ext>
            </a:extLst>
          </p:cNvPr>
          <p:cNvSpPr txBox="1"/>
          <p:nvPr/>
        </p:nvSpPr>
        <p:spPr>
          <a:xfrm>
            <a:off x="-44741" y="1711002"/>
            <a:ext cx="728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여러 종류의 무기가 존재하며 몬스터를 처치 시 랜덤하게 </a:t>
            </a:r>
            <a:r>
              <a:rPr lang="ko-KR" altLang="en-US" dirty="0" err="1">
                <a:solidFill>
                  <a:schemeClr val="tx1"/>
                </a:solidFill>
              </a:rPr>
              <a:t>드랍됨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423BE-9C52-6A2A-B4AE-07ED06DF2F29}"/>
              </a:ext>
            </a:extLst>
          </p:cNvPr>
          <p:cNvSpPr txBox="1"/>
          <p:nvPr/>
        </p:nvSpPr>
        <p:spPr>
          <a:xfrm>
            <a:off x="-892030" y="2449661"/>
            <a:ext cx="728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    - </a:t>
            </a:r>
            <a:r>
              <a:rPr lang="ko-KR" altLang="en-US" dirty="0">
                <a:solidFill>
                  <a:schemeClr val="tx1"/>
                </a:solidFill>
              </a:rPr>
              <a:t>각 무기마다 전기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화염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독 등의 여러 가지 속성을 가짐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97E23-29BA-564D-EFFB-AF3987060379}"/>
              </a:ext>
            </a:extLst>
          </p:cNvPr>
          <p:cNvSpPr txBox="1"/>
          <p:nvPr/>
        </p:nvSpPr>
        <p:spPr>
          <a:xfrm>
            <a:off x="-1313245" y="3098925"/>
            <a:ext cx="8382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무기의 종류에 따라 </a:t>
            </a:r>
            <a:r>
              <a:rPr lang="ko-KR" altLang="en-US" dirty="0" err="1">
                <a:solidFill>
                  <a:schemeClr val="tx1"/>
                </a:solidFill>
              </a:rPr>
              <a:t>소형탄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기관총</a:t>
            </a:r>
            <a:r>
              <a:rPr lang="en-US" altLang="ko-KR" dirty="0">
                <a:solidFill>
                  <a:schemeClr val="tx1"/>
                </a:solidFill>
              </a:rPr>
              <a:t>),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중형탄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샷건</a:t>
            </a:r>
            <a:r>
              <a:rPr lang="en-US" altLang="ko-KR" dirty="0">
                <a:solidFill>
                  <a:schemeClr val="tx1"/>
                </a:solidFill>
              </a:rPr>
              <a:t>),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특수탄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근접 무기류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</a:rPr>
              <a:t>나눠짐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331E4E-B850-70F9-7E69-D2A8A1BE586F}"/>
              </a:ext>
            </a:extLst>
          </p:cNvPr>
          <p:cNvSpPr txBox="1"/>
          <p:nvPr/>
        </p:nvSpPr>
        <p:spPr>
          <a:xfrm>
            <a:off x="0" y="3837584"/>
            <a:ext cx="7284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탄의 종류에 따라 분류되는 무기들은 공격 속도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/>
              <a:t>데미지의 범위가</a:t>
            </a:r>
            <a:endParaRPr lang="en-US" altLang="ko-KR" dirty="0"/>
          </a:p>
          <a:p>
            <a:pPr algn="ctr"/>
            <a:r>
              <a:rPr lang="ko-KR" altLang="en-US" dirty="0"/>
              <a:t> 정해져 있음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F2F50-6335-3D80-A776-DBB0566621D5}"/>
              </a:ext>
            </a:extLst>
          </p:cNvPr>
          <p:cNvSpPr txBox="1"/>
          <p:nvPr/>
        </p:nvSpPr>
        <p:spPr>
          <a:xfrm>
            <a:off x="-215683" y="4621394"/>
            <a:ext cx="7284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무기의 기본적인 </a:t>
            </a:r>
            <a:r>
              <a:rPr lang="ko-KR" altLang="en-US" dirty="0" err="1">
                <a:solidFill>
                  <a:schemeClr val="tx1"/>
                </a:solidFill>
              </a:rPr>
              <a:t>스탯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ko-KR" altLang="en-US" dirty="0"/>
              <a:t>외에 여러 가지 보조 </a:t>
            </a:r>
            <a:r>
              <a:rPr lang="ko-KR" altLang="en-US" dirty="0" err="1"/>
              <a:t>스탯이</a:t>
            </a:r>
            <a:r>
              <a:rPr lang="ko-KR" altLang="en-US" dirty="0"/>
              <a:t> 랜덤하게</a:t>
            </a:r>
            <a:endParaRPr lang="en-US" altLang="ko-KR" dirty="0"/>
          </a:p>
          <a:p>
            <a:pPr algn="ctr"/>
            <a:r>
              <a:rPr lang="ko-KR" altLang="en-US" dirty="0"/>
              <a:t>포함되며</a:t>
            </a:r>
            <a:r>
              <a:rPr lang="en-US" altLang="ko-KR" dirty="0"/>
              <a:t>, </a:t>
            </a:r>
            <a:r>
              <a:rPr lang="ko-KR" altLang="en-US" dirty="0"/>
              <a:t>이벤트 상자를 통해 교체하거나 등급을 올릴 수 있음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1E20A-6367-C3AD-03A5-B445C002B369}"/>
              </a:ext>
            </a:extLst>
          </p:cNvPr>
          <p:cNvSpPr txBox="1"/>
          <p:nvPr/>
        </p:nvSpPr>
        <p:spPr>
          <a:xfrm>
            <a:off x="-354807" y="5581980"/>
            <a:ext cx="7284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대장장이를 통해 무기를 강화 할 수 있으며 강화할 수 록 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무기의 기본 </a:t>
            </a:r>
            <a:r>
              <a:rPr lang="ko-KR" altLang="en-US" dirty="0" err="1"/>
              <a:t>스탯이</a:t>
            </a:r>
            <a:r>
              <a:rPr lang="ko-KR" altLang="en-US" dirty="0"/>
              <a:t> 증가함</a:t>
            </a:r>
            <a:r>
              <a:rPr lang="en-US" altLang="ko-KR" dirty="0"/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169F5D8-6762-0FE0-70F8-DBBF61E259B4}"/>
              </a:ext>
            </a:extLst>
          </p:cNvPr>
          <p:cNvSpPr/>
          <p:nvPr/>
        </p:nvSpPr>
        <p:spPr>
          <a:xfrm>
            <a:off x="9885872" y="1262427"/>
            <a:ext cx="862642" cy="8971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82242D-662F-9AF1-F61F-E850D8B4F876}"/>
              </a:ext>
            </a:extLst>
          </p:cNvPr>
          <p:cNvSpPr/>
          <p:nvPr/>
        </p:nvSpPr>
        <p:spPr>
          <a:xfrm>
            <a:off x="7666364" y="2986203"/>
            <a:ext cx="701259" cy="6463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65392F-3E4D-8FD9-A8D9-FF62DCE8B252}"/>
              </a:ext>
            </a:extLst>
          </p:cNvPr>
          <p:cNvSpPr/>
          <p:nvPr/>
        </p:nvSpPr>
        <p:spPr>
          <a:xfrm>
            <a:off x="9885872" y="1262426"/>
            <a:ext cx="862642" cy="8971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F848469-3CAC-92D5-838D-375887153A1F}"/>
              </a:ext>
            </a:extLst>
          </p:cNvPr>
          <p:cNvSpPr/>
          <p:nvPr/>
        </p:nvSpPr>
        <p:spPr>
          <a:xfrm>
            <a:off x="6929632" y="4531863"/>
            <a:ext cx="3577342" cy="11770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610BF7B-767A-D317-4497-1A71EBF9A520}"/>
              </a:ext>
            </a:extLst>
          </p:cNvPr>
          <p:cNvSpPr/>
          <p:nvPr/>
        </p:nvSpPr>
        <p:spPr>
          <a:xfrm>
            <a:off x="6929633" y="3632535"/>
            <a:ext cx="4138058" cy="4269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6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검북이하다가 무기잘뽑았다 - 건파이어 리본 마이너 갤러리">
            <a:extLst>
              <a:ext uri="{FF2B5EF4-FFF2-40B4-BE49-F238E27FC236}">
                <a16:creationId xmlns:a16="http://schemas.microsoft.com/office/drawing/2014/main" id="{ED37CA84-2F30-753F-7239-AB06EFAFC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632" y="1414731"/>
            <a:ext cx="4957357" cy="49967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게임 분석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A2B8-CD61-0339-91A0-F042F55DE527}"/>
              </a:ext>
            </a:extLst>
          </p:cNvPr>
          <p:cNvSpPr txBox="1"/>
          <p:nvPr/>
        </p:nvSpPr>
        <p:spPr>
          <a:xfrm>
            <a:off x="0" y="1579036"/>
            <a:ext cx="71273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무기를 일정 수치 이상 강화하면 추가적인 특성을 하나 얻게 되는데</a:t>
            </a:r>
            <a:r>
              <a:rPr lang="en-US" altLang="ko-KR" dirty="0"/>
              <a:t> </a:t>
            </a:r>
            <a:r>
              <a:rPr lang="ko-KR" altLang="en-US" dirty="0"/>
              <a:t>해당 특성을 통해 소지한 무기간의 시너지를 유도 할 수 있다</a:t>
            </a:r>
            <a:r>
              <a:rPr lang="en-US" altLang="ko-KR" dirty="0"/>
              <a:t>.</a:t>
            </a: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3DCE996-A161-3CCD-1CF1-F7F885A59599}"/>
              </a:ext>
            </a:extLst>
          </p:cNvPr>
          <p:cNvSpPr/>
          <p:nvPr/>
        </p:nvSpPr>
        <p:spPr>
          <a:xfrm>
            <a:off x="6929632" y="3703621"/>
            <a:ext cx="4479396" cy="10781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F94334-9281-25CA-8790-621AED44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1" y="3275510"/>
            <a:ext cx="6078887" cy="2362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88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270484" y="30336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재미 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454366" y="1372622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여러   가지 특성이   랜덤하게   부여된   무기를   수집하는    재미가   있음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387E4-4E33-454F-3AB9-9E2512399A8D}"/>
              </a:ext>
            </a:extLst>
          </p:cNvPr>
          <p:cNvSpPr txBox="1"/>
          <p:nvPr/>
        </p:nvSpPr>
        <p:spPr>
          <a:xfrm>
            <a:off x="447375" y="2439423"/>
            <a:ext cx="5641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강화를   통해   내가   원하는   추가적인  특성을   부여할   수 있음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B0A34-BEFC-F806-77BC-1183CF1E8865}"/>
              </a:ext>
            </a:extLst>
          </p:cNvPr>
          <p:cNvSpPr txBox="1"/>
          <p:nvPr/>
        </p:nvSpPr>
        <p:spPr>
          <a:xfrm>
            <a:off x="447375" y="3506224"/>
            <a:ext cx="5641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무기마다  존재하는   여러  가지   타격감이   있음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A0210-541A-90C9-F72A-705F2E11A4DB}"/>
              </a:ext>
            </a:extLst>
          </p:cNvPr>
          <p:cNvSpPr txBox="1"/>
          <p:nvPr/>
        </p:nvSpPr>
        <p:spPr>
          <a:xfrm>
            <a:off x="454366" y="4388359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무기마다   존재하는  강점과    공격  방식으로   </a:t>
            </a:r>
            <a:r>
              <a:rPr lang="ko-KR" altLang="en-US" spc="-300" dirty="0" err="1">
                <a:solidFill>
                  <a:schemeClr val="accent4">
                    <a:lumMod val="50000"/>
                  </a:schemeClr>
                </a:solidFill>
              </a:rPr>
              <a:t>스타일리쉬한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pc="-3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               플레이가   가능하다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220" name="Picture 4" descr="도 on Twitter: &quot;건파이어 리본 해봄 반복 공략도 싫어하고 로그라이트랑 fps는 별로 안 좋아하는 장르인데 우수수 떨어지는 무기랑  스크롤들로 루트 짜면서 무쌍찍는 맛이 재밌었음 나는 무기 취향이 확고해서 같은 무기만 쓰긴 했지만ㅋㅋㅋㅋㅋ">
            <a:extLst>
              <a:ext uri="{FF2B5EF4-FFF2-40B4-BE49-F238E27FC236}">
                <a16:creationId xmlns:a16="http://schemas.microsoft.com/office/drawing/2014/main" id="{71EF447C-F63B-46EC-0CBF-4632A471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53" y="595340"/>
            <a:ext cx="3825380" cy="21517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64DED8A-DA73-CE5A-9055-1B4519FBF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142" y="3267273"/>
            <a:ext cx="4621602" cy="28885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BE5195-366F-DD9E-2D67-DD0B37CDACEF}"/>
              </a:ext>
            </a:extLst>
          </p:cNvPr>
          <p:cNvSpPr txBox="1"/>
          <p:nvPr/>
        </p:nvSpPr>
        <p:spPr>
          <a:xfrm>
            <a:off x="454366" y="5455160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무기에   존재하는  속성을  통해   아군들의  공격들과  상호작용 할  수  있기에  전투의   재미를  증가 시킨다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4289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게임 분석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몬스터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&amp; NPC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A2B8-CD61-0339-91A0-F042F55DE527}"/>
              </a:ext>
            </a:extLst>
          </p:cNvPr>
          <p:cNvSpPr txBox="1"/>
          <p:nvPr/>
        </p:nvSpPr>
        <p:spPr>
          <a:xfrm>
            <a:off x="-44740" y="1711002"/>
            <a:ext cx="479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/>
              <a:t>근접 공격과 원거리 공격 두 가지 형태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423BE-9C52-6A2A-B4AE-07ED06DF2F29}"/>
              </a:ext>
            </a:extLst>
          </p:cNvPr>
          <p:cNvSpPr txBox="1"/>
          <p:nvPr/>
        </p:nvSpPr>
        <p:spPr>
          <a:xfrm>
            <a:off x="-217232" y="2691839"/>
            <a:ext cx="5227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     - </a:t>
            </a:r>
            <a:r>
              <a:rPr lang="ko-KR" altLang="en-US" dirty="0">
                <a:solidFill>
                  <a:schemeClr val="tx1"/>
                </a:solidFill>
              </a:rPr>
              <a:t>일반 몬스터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앨리트</a:t>
            </a:r>
            <a:r>
              <a:rPr lang="ko-KR" altLang="en-US" dirty="0">
                <a:solidFill>
                  <a:schemeClr val="tx1"/>
                </a:solidFill>
              </a:rPr>
              <a:t> 몬스터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보스 몬스터로 나뉨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331E4E-B850-70F9-7E69-D2A8A1BE586F}"/>
              </a:ext>
            </a:extLst>
          </p:cNvPr>
          <p:cNvSpPr txBox="1"/>
          <p:nvPr/>
        </p:nvSpPr>
        <p:spPr>
          <a:xfrm>
            <a:off x="0" y="3670602"/>
            <a:ext cx="9060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앨리트</a:t>
            </a:r>
            <a:r>
              <a:rPr lang="ko-KR" altLang="en-US" dirty="0"/>
              <a:t> 몬스터의 경우 일반 몬스터에서 수식어가 붙어 등장 </a:t>
            </a:r>
            <a:r>
              <a:rPr lang="en-US" altLang="ko-KR" dirty="0"/>
              <a:t>Ex) </a:t>
            </a:r>
            <a:r>
              <a:rPr lang="ko-KR" altLang="en-US" dirty="0"/>
              <a:t>단단한</a:t>
            </a:r>
            <a:r>
              <a:rPr lang="en-US" altLang="ko-KR" dirty="0"/>
              <a:t>, </a:t>
            </a:r>
            <a:r>
              <a:rPr lang="ko-KR" altLang="en-US" dirty="0"/>
              <a:t>민첩한</a:t>
            </a:r>
            <a:r>
              <a:rPr lang="en-US" altLang="ko-KR" dirty="0"/>
              <a:t>,</a:t>
            </a:r>
            <a:r>
              <a:rPr lang="ko-KR" altLang="en-US" dirty="0"/>
              <a:t>등</a:t>
            </a:r>
            <a:endParaRPr lang="en-US" altLang="ko-KR" dirty="0"/>
          </a:p>
          <a:p>
            <a:pPr algn="ctr"/>
            <a:r>
              <a:rPr lang="ko-KR" altLang="en-US" dirty="0"/>
              <a:t>해당 수식어에 맞는 강력한 특성을 추가적으로 지님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94108-498D-0BCC-A289-11902979D04B}"/>
              </a:ext>
            </a:extLst>
          </p:cNvPr>
          <p:cNvSpPr txBox="1"/>
          <p:nvPr/>
        </p:nvSpPr>
        <p:spPr>
          <a:xfrm>
            <a:off x="-217232" y="4593927"/>
            <a:ext cx="9060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보스 몬스터의 경우 </a:t>
            </a:r>
            <a:r>
              <a:rPr lang="en-US" altLang="ko-KR" dirty="0"/>
              <a:t>3~4</a:t>
            </a:r>
            <a:r>
              <a:rPr lang="ko-KR" altLang="en-US" dirty="0"/>
              <a:t>가지의 다양한 공격 패턴과 강력한 데미지를 보여줌</a:t>
            </a:r>
            <a:endParaRPr lang="en-US" altLang="ko-KR" dirty="0"/>
          </a:p>
          <a:p>
            <a:pPr algn="ctr"/>
            <a:r>
              <a:rPr lang="ko-KR" altLang="en-US" dirty="0"/>
              <a:t>여러 가지 패턴이 랜덤하게 발생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1C2BDB-02AF-C906-3E52-7D299C68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20" y="312255"/>
            <a:ext cx="5320095" cy="2992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EDBEA9-82D7-1BDB-81EF-2E78DB523F25}"/>
              </a:ext>
            </a:extLst>
          </p:cNvPr>
          <p:cNvSpPr txBox="1"/>
          <p:nvPr/>
        </p:nvSpPr>
        <p:spPr>
          <a:xfrm>
            <a:off x="360000" y="5808991"/>
            <a:ext cx="6637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무기</a:t>
            </a:r>
            <a:r>
              <a:rPr lang="en-US" altLang="ko-KR" dirty="0"/>
              <a:t>, </a:t>
            </a:r>
            <a:r>
              <a:rPr lang="ko-KR" altLang="en-US" dirty="0"/>
              <a:t>탄창 등의 아이템과 </a:t>
            </a:r>
            <a:r>
              <a:rPr lang="en-US" altLang="ko-KR" dirty="0"/>
              <a:t>NPC</a:t>
            </a:r>
            <a:r>
              <a:rPr lang="ko-KR" altLang="en-US" dirty="0"/>
              <a:t>에게 사용가능한 재화를 드랍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4289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게임 분석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몬스터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&amp; NPC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A2B8-CD61-0339-91A0-F042F55DE527}"/>
              </a:ext>
            </a:extLst>
          </p:cNvPr>
          <p:cNvSpPr txBox="1"/>
          <p:nvPr/>
        </p:nvSpPr>
        <p:spPr>
          <a:xfrm>
            <a:off x="-44740" y="1711002"/>
            <a:ext cx="479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무기를 강화하는 </a:t>
            </a:r>
            <a:r>
              <a:rPr lang="ko-KR" altLang="en-US" dirty="0"/>
              <a:t>대장장이와 상인이 존재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423BE-9C52-6A2A-B4AE-07ED06DF2F29}"/>
              </a:ext>
            </a:extLst>
          </p:cNvPr>
          <p:cNvSpPr txBox="1"/>
          <p:nvPr/>
        </p:nvSpPr>
        <p:spPr>
          <a:xfrm>
            <a:off x="-261415" y="2449660"/>
            <a:ext cx="5227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     - </a:t>
            </a:r>
            <a:r>
              <a:rPr lang="ko-KR" altLang="en-US" dirty="0">
                <a:solidFill>
                  <a:schemeClr val="tx1"/>
                </a:solidFill>
              </a:rPr>
              <a:t>대장 </a:t>
            </a:r>
            <a:r>
              <a:rPr lang="ko-KR" altLang="en-US" dirty="0" err="1">
                <a:solidFill>
                  <a:schemeClr val="tx1"/>
                </a:solidFill>
              </a:rPr>
              <a:t>장이를</a:t>
            </a:r>
            <a:r>
              <a:rPr lang="ko-KR" altLang="en-US" dirty="0">
                <a:solidFill>
                  <a:schemeClr val="tx1"/>
                </a:solidFill>
              </a:rPr>
              <a:t> 통해 무기를 강화하거나 특성을 바꿀 수 있음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331E4E-B850-70F9-7E69-D2A8A1BE586F}"/>
              </a:ext>
            </a:extLst>
          </p:cNvPr>
          <p:cNvSpPr txBox="1"/>
          <p:nvPr/>
        </p:nvSpPr>
        <p:spPr>
          <a:xfrm>
            <a:off x="185879" y="3358890"/>
            <a:ext cx="7284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상인을 통해 무기를 구매하거나 아군 부활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체력 회복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탄창</a:t>
            </a:r>
            <a:r>
              <a:rPr lang="en-US" altLang="ko-KR" dirty="0"/>
              <a:t> </a:t>
            </a:r>
            <a:r>
              <a:rPr lang="ko-KR" altLang="en-US" dirty="0"/>
              <a:t>등을</a:t>
            </a:r>
            <a:r>
              <a:rPr lang="en-US" altLang="ko-KR" dirty="0"/>
              <a:t> </a:t>
            </a:r>
            <a:r>
              <a:rPr lang="ko-KR" altLang="en-US" dirty="0"/>
              <a:t>구매가능</a:t>
            </a:r>
            <a:endParaRPr lang="en-US" altLang="ko-KR" dirty="0"/>
          </a:p>
        </p:txBody>
      </p:sp>
      <p:pic>
        <p:nvPicPr>
          <p:cNvPr id="5" name="Picture 6" descr="건파이어 리본] 레이 루오 노말난이도 클리어영상 - YouTube">
            <a:extLst>
              <a:ext uri="{FF2B5EF4-FFF2-40B4-BE49-F238E27FC236}">
                <a16:creationId xmlns:a16="http://schemas.microsoft.com/office/drawing/2014/main" id="{3E43D995-CBF9-E538-06FF-3CD1459B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323" y="1217265"/>
            <a:ext cx="4381850" cy="24647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C40616-8914-5157-767F-3282979B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569" y="3795496"/>
            <a:ext cx="3857508" cy="27458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37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270484" y="21947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재미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387E4-4E33-454F-3AB9-9E2512399A8D}"/>
              </a:ext>
            </a:extLst>
          </p:cNvPr>
          <p:cNvSpPr txBox="1"/>
          <p:nvPr/>
        </p:nvSpPr>
        <p:spPr>
          <a:xfrm>
            <a:off x="270484" y="1290132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상인과  대장 </a:t>
            </a:r>
            <a:r>
              <a:rPr lang="ko-KR" altLang="en-US" spc="-300" dirty="0" err="1">
                <a:solidFill>
                  <a:schemeClr val="accent4">
                    <a:lumMod val="50000"/>
                  </a:schemeClr>
                </a:solidFill>
              </a:rPr>
              <a:t>장이를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  통해   소비할   수  있는  재화를  만들어</a:t>
            </a:r>
            <a:endParaRPr lang="en-US" altLang="ko-KR" spc="-3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             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몬스터  처치에   대한   성취감이  </a:t>
            </a:r>
            <a:r>
              <a:rPr lang="ko-KR" altLang="en-US" spc="-300" dirty="0" err="1">
                <a:solidFill>
                  <a:schemeClr val="accent4">
                    <a:lumMod val="50000"/>
                  </a:schemeClr>
                </a:solidFill>
              </a:rPr>
              <a:t>강해짐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B0A34-BEFC-F806-77BC-1183CF1E8865}"/>
              </a:ext>
            </a:extLst>
          </p:cNvPr>
          <p:cNvSpPr txBox="1"/>
          <p:nvPr/>
        </p:nvSpPr>
        <p:spPr>
          <a:xfrm>
            <a:off x="270484" y="2356933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몬스터마다  다양한   공격 모션 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패턴 과  </a:t>
            </a:r>
            <a:r>
              <a:rPr lang="ko-KR" altLang="en-US" spc="-300" dirty="0" err="1">
                <a:solidFill>
                  <a:schemeClr val="accent4">
                    <a:lumMod val="50000"/>
                  </a:schemeClr>
                </a:solidFill>
              </a:rPr>
              <a:t>이팩트를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  보는  재미가  있음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A0210-541A-90C9-F72A-705F2E11A4DB}"/>
              </a:ext>
            </a:extLst>
          </p:cNvPr>
          <p:cNvSpPr txBox="1"/>
          <p:nvPr/>
        </p:nvSpPr>
        <p:spPr>
          <a:xfrm>
            <a:off x="277475" y="3239068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몬스터의   등급에  따라  더  좋은  아이템을   드랍 하여 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사냥   본능을  자극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9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재미 감소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5F1533E0-2529-4FCA-8049-203B1468B850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91F5848C-3C44-4AEF-B788-254271050F3A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E287C0EC-CA83-4A5B-935D-ECDA76EA2EE1}"/>
              </a:ext>
            </a:extLst>
          </p:cNvPr>
          <p:cNvSpPr/>
          <p:nvPr/>
        </p:nvSpPr>
        <p:spPr>
          <a:xfrm>
            <a:off x="4764947" y="3254752"/>
            <a:ext cx="1096792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몬스터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C606D146-9A6D-4379-9122-72801354C87C}"/>
              </a:ext>
            </a:extLst>
          </p:cNvPr>
          <p:cNvSpPr/>
          <p:nvPr/>
        </p:nvSpPr>
        <p:spPr>
          <a:xfrm>
            <a:off x="4765523" y="4154334"/>
            <a:ext cx="109564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무기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97B37C57-8EE3-47F7-9060-CE4709AE3007}"/>
              </a:ext>
            </a:extLst>
          </p:cNvPr>
          <p:cNvSpPr txBox="1"/>
          <p:nvPr/>
        </p:nvSpPr>
        <p:spPr>
          <a:xfrm>
            <a:off x="1122398" y="2187892"/>
            <a:ext cx="495520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보스 몬스터가 스테이지마다 랜덤하게 등장하나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가짓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수가 적어 패턴 파악이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금방됨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4FC0C64-0B29-4629-9001-BE5A792FDC67}"/>
              </a:ext>
            </a:extLst>
          </p:cNvPr>
          <p:cNvSpPr txBox="1"/>
          <p:nvPr/>
        </p:nvSpPr>
        <p:spPr>
          <a:xfrm>
            <a:off x="1312409" y="4305046"/>
            <a:ext cx="444544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너무 많은 특성을 고려해 복잡함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종류는 많으나 같은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스탯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대비 성능이 낮은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무기들이 많아 사용하지 않은 경우가 많음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0BB3C735-1F15-42EE-9E33-8C885B93505C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7BDF07-7629-DEC2-C17D-CEEB0A15B03D}"/>
              </a:ext>
            </a:extLst>
          </p:cNvPr>
          <p:cNvSpPr/>
          <p:nvPr/>
        </p:nvSpPr>
        <p:spPr>
          <a:xfrm>
            <a:off x="6203263" y="1612375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49F533D-694A-448A-B9BF-C787906FDFD8}"/>
              </a:ext>
            </a:extLst>
          </p:cNvPr>
          <p:cNvSpPr/>
          <p:nvPr/>
        </p:nvSpPr>
        <p:spPr>
          <a:xfrm>
            <a:off x="6336294" y="3254752"/>
            <a:ext cx="1146686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스테이지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67900-8CA3-AFBC-15A5-03DCC6BD5E46}"/>
              </a:ext>
            </a:extLst>
          </p:cNvPr>
          <p:cNvSpPr/>
          <p:nvPr/>
        </p:nvSpPr>
        <p:spPr>
          <a:xfrm>
            <a:off x="6220056" y="4014631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8706615-7E36-4A7B-8967-B1902D8C097D}"/>
              </a:ext>
            </a:extLst>
          </p:cNvPr>
          <p:cNvSpPr txBox="1"/>
          <p:nvPr/>
        </p:nvSpPr>
        <p:spPr>
          <a:xfrm>
            <a:off x="6336294" y="4164801"/>
            <a:ext cx="114668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BE00D-2E03-421B-DB4D-0BE3EB5B81A7}"/>
              </a:ext>
            </a:extLst>
          </p:cNvPr>
          <p:cNvSpPr txBox="1"/>
          <p:nvPr/>
        </p:nvSpPr>
        <p:spPr>
          <a:xfrm>
            <a:off x="6336294" y="2087328"/>
            <a:ext cx="402225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적은 스테이지 수에 비해 각 스테이지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당 플레이 타임이 짧음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87237-E9B0-B00F-35D2-AA67528F6E8D}"/>
              </a:ext>
            </a:extLst>
          </p:cNvPr>
          <p:cNvSpPr txBox="1"/>
          <p:nvPr/>
        </p:nvSpPr>
        <p:spPr>
          <a:xfrm>
            <a:off x="6563840" y="4645190"/>
            <a:ext cx="438293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랜덤적으로 나오는 특성으로 인해 자신이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빌드를 즐기지 못할 가능성 있음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95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117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필요한 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91F5848C-3C44-4AEF-B788-254271050F3A}"/>
              </a:ext>
            </a:extLst>
          </p:cNvPr>
          <p:cNvSpPr/>
          <p:nvPr/>
        </p:nvSpPr>
        <p:spPr>
          <a:xfrm>
            <a:off x="713162" y="1575601"/>
            <a:ext cx="5140720" cy="4545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4FC0C64-0B29-4629-9001-BE5A792FDC67}"/>
              </a:ext>
            </a:extLst>
          </p:cNvPr>
          <p:cNvSpPr txBox="1"/>
          <p:nvPr/>
        </p:nvSpPr>
        <p:spPr>
          <a:xfrm>
            <a:off x="720000" y="2214954"/>
            <a:ext cx="5142755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여러가지 이펙트와 캐릭터 정보를 옮기기 위해 서버로 전송할 패킷에 대한 프로토콜을 정하는 것이 중요함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3~4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인용 게임으로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tcp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수행할 지 아니면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iocp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수행할 지에 대한 것을 정할 필요가 있음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 데이터베이스에서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관리해야할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데이터가 어떤 부분인지 생각할 필요가 있음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0BB3C735-1F15-42EE-9E33-8C885B93505C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729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0"/>
            <a:ext cx="6096000" cy="68839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456784"/>
            <a:ext cx="3362689" cy="858351"/>
            <a:chOff x="294640" y="1391920"/>
            <a:chExt cx="3362689" cy="85835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       </a:t>
              </a:r>
              <a:r>
                <a:rPr lang="ko-KR" altLang="en-US" dirty="0">
                  <a:latin typeface="+mj-lt"/>
                </a:rPr>
                <a:t>게임 흐름 방식</a:t>
              </a:r>
              <a:endParaRPr lang="en-US" altLang="ko-KR" dirty="0">
                <a:latin typeface="+mj-lt"/>
              </a:endParaRPr>
            </a:p>
            <a:p>
              <a:endParaRPr lang="ko-KR" altLang="en-US" sz="2400" spc="-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3521648"/>
            <a:ext cx="701040" cy="701040"/>
            <a:chOff x="294640" y="1391920"/>
            <a:chExt cx="701040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552795" y="1461105"/>
              <a:ext cx="184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57C551-BEA9-4A5A-804C-B3723BAB21E9}"/>
              </a:ext>
            </a:extLst>
          </p:cNvPr>
          <p:cNvSpPr/>
          <p:nvPr/>
        </p:nvSpPr>
        <p:spPr>
          <a:xfrm>
            <a:off x="294640" y="4586512"/>
            <a:ext cx="70104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23764-EDCE-A584-9080-B81A6A7D19D7}"/>
              </a:ext>
            </a:extLst>
          </p:cNvPr>
          <p:cNvSpPr txBox="1"/>
          <p:nvPr/>
        </p:nvSpPr>
        <p:spPr>
          <a:xfrm>
            <a:off x="436609" y="3579780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8A26F8-74C1-5E6A-39BD-9F013FE44945}"/>
              </a:ext>
            </a:extLst>
          </p:cNvPr>
          <p:cNvGrpSpPr/>
          <p:nvPr/>
        </p:nvGrpSpPr>
        <p:grpSpPr>
          <a:xfrm>
            <a:off x="305825" y="4593658"/>
            <a:ext cx="3362689" cy="701040"/>
            <a:chOff x="294640" y="1391920"/>
            <a:chExt cx="3362689" cy="70104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320524-B877-E519-CEE5-6FF2D2D4B15D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CDA92-691A-5E43-1092-B40C5BF0DB41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10D585-BE9D-8768-37D5-AA26F1183D2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solidFill>
                    <a:schemeClr val="tx2">
                      <a:lumMod val="50000"/>
                    </a:schemeClr>
                  </a:solidFill>
                </a:rPr>
                <a:t>        재미  감소  요소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D8C56D-443D-DD99-636C-DFEFA1D3FE14}"/>
              </a:ext>
            </a:extLst>
          </p:cNvPr>
          <p:cNvGrpSpPr/>
          <p:nvPr/>
        </p:nvGrpSpPr>
        <p:grpSpPr>
          <a:xfrm>
            <a:off x="305825" y="1450572"/>
            <a:ext cx="3362689" cy="701040"/>
            <a:chOff x="294640" y="1391920"/>
            <a:chExt cx="3362689" cy="70104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8223D93-AB8C-3E92-6B32-E34114C528A7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F1C5D1-EAB1-6015-2BC2-E0EC5D9CBD43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502D28-F41B-689D-81C6-F47343073A4A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300" dirty="0">
                  <a:solidFill>
                    <a:schemeClr val="tx2">
                      <a:lumMod val="50000"/>
                    </a:schemeClr>
                  </a:solidFill>
                </a:rPr>
                <a:t>    </a:t>
              </a:r>
              <a:r>
                <a:rPr lang="ko-KR" altLang="en-US" spc="-300" dirty="0">
                  <a:solidFill>
                    <a:schemeClr val="tx2">
                      <a:lumMod val="50000"/>
                    </a:schemeClr>
                  </a:solidFill>
                </a:rPr>
                <a:t>게임 개요</a:t>
              </a:r>
              <a:r>
                <a:rPr lang="en-US" altLang="ko-KR" sz="2400" spc="-300" dirty="0">
                  <a:solidFill>
                    <a:schemeClr val="tx2">
                      <a:lumMod val="50000"/>
                    </a:schemeClr>
                  </a:solidFill>
                </a:rPr>
                <a:t>	</a:t>
              </a:r>
              <a:endParaRPr lang="ko-KR" altLang="en-US" sz="2400" spc="-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61C456C-1775-A771-453B-523BCA75AF05}"/>
              </a:ext>
            </a:extLst>
          </p:cNvPr>
          <p:cNvSpPr txBox="1"/>
          <p:nvPr/>
        </p:nvSpPr>
        <p:spPr>
          <a:xfrm>
            <a:off x="1148834" y="3644908"/>
            <a:ext cx="251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      </a:t>
            </a:r>
            <a:r>
              <a:rPr lang="ko-KR" altLang="en-US" dirty="0">
                <a:latin typeface="+mj-lt"/>
              </a:rPr>
              <a:t>게임 내 시스템 분석</a:t>
            </a:r>
            <a:endParaRPr lang="en-US" altLang="ko-K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0" y="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1133484" y="4037141"/>
            <a:ext cx="276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accent4">
                    <a:lumMod val="50000"/>
                  </a:schemeClr>
                </a:solidFill>
              </a:rPr>
              <a:t>Gunfire Reborn</a:t>
            </a:r>
            <a:endParaRPr lang="ko-KR" altLang="en-US" sz="36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5772986" y="303361"/>
            <a:ext cx="39662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spc="-300" dirty="0">
                <a:solidFill>
                  <a:schemeClr val="accent4">
                    <a:lumMod val="50000"/>
                  </a:schemeClr>
                </a:solidFill>
              </a:rPr>
              <a:t>장르 </a:t>
            </a:r>
            <a:endParaRPr lang="en-US" altLang="ko-KR" sz="2800" spc="-3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2800" spc="-300" dirty="0">
                <a:solidFill>
                  <a:schemeClr val="accent4">
                    <a:lumMod val="50000"/>
                  </a:schemeClr>
                </a:solidFill>
              </a:rPr>
              <a:t>        </a:t>
            </a:r>
            <a:r>
              <a:rPr lang="ko-KR" altLang="en-US" sz="2800" spc="-300" dirty="0" err="1">
                <a:solidFill>
                  <a:schemeClr val="accent4">
                    <a:lumMod val="50000"/>
                  </a:schemeClr>
                </a:solidFill>
              </a:rPr>
              <a:t>로그라이크</a:t>
            </a:r>
            <a:r>
              <a:rPr lang="en-US" altLang="ko-KR" sz="2800" spc="-300" dirty="0">
                <a:solidFill>
                  <a:schemeClr val="accent4">
                    <a:lumMod val="50000"/>
                  </a:schemeClr>
                </a:solidFill>
              </a:rPr>
              <a:t>, 1</a:t>
            </a:r>
            <a:r>
              <a:rPr lang="ko-KR" altLang="en-US" sz="2800" spc="-300" dirty="0">
                <a:solidFill>
                  <a:schemeClr val="accent4">
                    <a:lumMod val="50000"/>
                  </a:schemeClr>
                </a:solidFill>
              </a:rPr>
              <a:t>인칭 </a:t>
            </a:r>
            <a:r>
              <a:rPr lang="en-US" altLang="ko-KR" sz="2800" spc="-300" dirty="0">
                <a:solidFill>
                  <a:schemeClr val="accent4">
                    <a:lumMod val="50000"/>
                  </a:schemeClr>
                </a:solidFill>
              </a:rPr>
              <a:t> FPS </a:t>
            </a:r>
            <a:endParaRPr lang="ko-KR" altLang="en-US" sz="2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Gunfire-Reborn">
            <a:extLst>
              <a:ext uri="{FF2B5EF4-FFF2-40B4-BE49-F238E27FC236}">
                <a16:creationId xmlns:a16="http://schemas.microsoft.com/office/drawing/2014/main" id="{DF146046-5D04-36DC-EBA0-880BE463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29201" cy="369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0" y="0"/>
            <a:ext cx="540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2"/>
                </a:solidFill>
              </a:rPr>
              <a:t>1</a:t>
            </a:r>
            <a:endParaRPr lang="ko-KR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B1979-A457-014F-4ED1-F3502C6DF3F7}"/>
              </a:ext>
            </a:extLst>
          </p:cNvPr>
          <p:cNvSpPr txBox="1"/>
          <p:nvPr/>
        </p:nvSpPr>
        <p:spPr>
          <a:xfrm>
            <a:off x="5772986" y="1372622"/>
            <a:ext cx="54327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spc="-3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스토리 요약</a:t>
            </a:r>
            <a:r>
              <a:rPr lang="en-US" altLang="ko-KR" sz="2800" spc="-3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ko-KR" altLang="en-US" sz="2800" spc="-3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endParaRPr lang="en-US" altLang="ko-KR" sz="2800" spc="-3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ko-KR" altLang="en-US" sz="2800" spc="-3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혼돈의  강림으로 인해   한  왕국이  멸망하게  되고</a:t>
            </a:r>
            <a:r>
              <a:rPr lang="en-US" altLang="ko-KR" sz="2800" spc="-3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,   </a:t>
            </a:r>
            <a:r>
              <a:rPr lang="ko-KR" altLang="en-US" sz="2800" spc="-3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주인공인   프린스는   각  영웅들과  함께 혼돈을 저지하기  위해   여행에 나섬</a:t>
            </a:r>
            <a:r>
              <a:rPr lang="en-US" altLang="ko-KR" sz="2800" spc="-3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.</a:t>
            </a:r>
            <a:endParaRPr lang="ko-KR" altLang="en-US" sz="2800" spc="-3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1D3CB-0726-5D4C-EBFD-F14966B37F67}"/>
              </a:ext>
            </a:extLst>
          </p:cNvPr>
          <p:cNvSpPr txBox="1"/>
          <p:nvPr/>
        </p:nvSpPr>
        <p:spPr>
          <a:xfrm>
            <a:off x="5772987" y="3734545"/>
            <a:ext cx="6131466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lang="en-US" altLang="ko-KR" sz="2800" spc="-3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800" spc="-300" dirty="0">
                <a:solidFill>
                  <a:schemeClr val="accent4">
                    <a:lumMod val="50000"/>
                  </a:schemeClr>
                </a:solidFill>
              </a:rPr>
              <a:t>특징</a:t>
            </a:r>
            <a:endParaRPr lang="en-US" altLang="ko-KR" sz="2800" spc="-3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400" spc="-300" dirty="0">
                <a:solidFill>
                  <a:schemeClr val="accent4">
                    <a:lumMod val="50000"/>
                  </a:schemeClr>
                </a:solidFill>
              </a:rPr>
              <a:t>뱀파이어 서바이벌</a:t>
            </a:r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</a:rPr>
              <a:t>,   </a:t>
            </a:r>
            <a:r>
              <a:rPr lang="ko-KR" altLang="en-US" sz="2400" spc="-300" dirty="0" err="1">
                <a:solidFill>
                  <a:schemeClr val="accent4">
                    <a:lumMod val="50000"/>
                  </a:schemeClr>
                </a:solidFill>
              </a:rPr>
              <a:t>데드셀</a:t>
            </a:r>
            <a:r>
              <a:rPr lang="ko-KR" altLang="en-US" sz="2400" spc="-300" dirty="0">
                <a:solidFill>
                  <a:schemeClr val="accent4">
                    <a:lumMod val="50000"/>
                  </a:schemeClr>
                </a:solidFill>
              </a:rPr>
              <a:t> 등 </a:t>
            </a:r>
            <a:endParaRPr lang="en-US" altLang="ko-KR" sz="2400" spc="-3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2400" spc="-300" dirty="0">
                <a:solidFill>
                  <a:schemeClr val="accent4">
                    <a:lumMod val="50000"/>
                  </a:schemeClr>
                </a:solidFill>
              </a:rPr>
              <a:t>여러  가지</a:t>
            </a:r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</a:rPr>
              <a:t>   </a:t>
            </a:r>
            <a:r>
              <a:rPr lang="ko-KR" altLang="en-US" sz="2400" spc="-300" dirty="0" err="1">
                <a:solidFill>
                  <a:schemeClr val="accent4">
                    <a:lumMod val="50000"/>
                  </a:schemeClr>
                </a:solidFill>
              </a:rPr>
              <a:t>로그라이크</a:t>
            </a:r>
            <a:r>
              <a:rPr lang="ko-KR" altLang="en-US" sz="2400" spc="-300" dirty="0">
                <a:solidFill>
                  <a:schemeClr val="accent4">
                    <a:lumMod val="50000"/>
                  </a:schemeClr>
                </a:solidFill>
              </a:rPr>
              <a:t> 게임에서의  특징과 </a:t>
            </a:r>
            <a:endParaRPr lang="en-US" altLang="ko-KR" sz="2400" spc="-3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2400" spc="-300" dirty="0">
                <a:solidFill>
                  <a:schemeClr val="accent4">
                    <a:lumMod val="50000"/>
                  </a:schemeClr>
                </a:solidFill>
              </a:rPr>
              <a:t>배틀 그라운드</a:t>
            </a:r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400" spc="-300" dirty="0" err="1">
                <a:solidFill>
                  <a:schemeClr val="accent4">
                    <a:lumMod val="50000"/>
                  </a:schemeClr>
                </a:solidFill>
              </a:rPr>
              <a:t>에이펙스와</a:t>
            </a:r>
            <a:r>
              <a:rPr lang="ko-KR" altLang="en-US" sz="2400" spc="-300" dirty="0">
                <a:solidFill>
                  <a:schemeClr val="accent4">
                    <a:lumMod val="50000"/>
                  </a:schemeClr>
                </a:solidFill>
              </a:rPr>
              <a:t> 같은 대표적인</a:t>
            </a:r>
            <a:endParaRPr lang="en-US" altLang="ko-KR" sz="2400" spc="-3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</a:rPr>
              <a:t>FPS </a:t>
            </a:r>
            <a:r>
              <a:rPr lang="ko-KR" altLang="en-US" sz="2400" spc="-300" dirty="0">
                <a:solidFill>
                  <a:schemeClr val="accent4">
                    <a:lumMod val="50000"/>
                  </a:schemeClr>
                </a:solidFill>
              </a:rPr>
              <a:t>게임들의 시스템 요소를 채용한 부분이  많음</a:t>
            </a:r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</a:rPr>
              <a:t>2 .</a:t>
            </a:r>
            <a:r>
              <a:rPr lang="ko-KR" altLang="en-US" sz="2400" spc="-300" dirty="0">
                <a:solidFill>
                  <a:schemeClr val="accent4">
                    <a:lumMod val="50000"/>
                  </a:schemeClr>
                </a:solidFill>
              </a:rPr>
              <a:t>컨셉에  맞는 만화풍의  그래픽  및  이펙트가 특징</a:t>
            </a:r>
            <a:endParaRPr lang="en-US" altLang="ko-KR" sz="2400" spc="-3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sz="1800" spc="-3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spc="-3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sz="1800" spc="-3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spc="-3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sz="1800" spc="-3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spc="-3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270484" y="303361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게임 선택 이유</a:t>
            </a:r>
            <a:endParaRPr lang="en-US" altLang="ko-KR" sz="36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454366" y="1372622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PVP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로 진행하는   기존의  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FPS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가 아닌  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PVE 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방식으로 진입장벽이  낮음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387E4-4E33-454F-3AB9-9E2512399A8D}"/>
              </a:ext>
            </a:extLst>
          </p:cNvPr>
          <p:cNvSpPr txBox="1"/>
          <p:nvPr/>
        </p:nvSpPr>
        <p:spPr>
          <a:xfrm>
            <a:off x="447375" y="2439423"/>
            <a:ext cx="5641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 err="1">
                <a:solidFill>
                  <a:schemeClr val="accent4">
                    <a:lumMod val="50000"/>
                  </a:schemeClr>
                </a:solidFill>
              </a:rPr>
              <a:t>로그라이크와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  RPG 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요소를   도입해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B0A34-BEFC-F806-77BC-1183CF1E8865}"/>
              </a:ext>
            </a:extLst>
          </p:cNvPr>
          <p:cNvSpPr txBox="1"/>
          <p:nvPr/>
        </p:nvSpPr>
        <p:spPr>
          <a:xfrm>
            <a:off x="447375" y="3506224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여러  가지  빌드가   존재해  운이   좋으면   각  특성  간의   시너지 </a:t>
            </a:r>
            <a:r>
              <a:rPr lang="ko-KR" altLang="en-US" spc="-300" dirty="0" err="1">
                <a:solidFill>
                  <a:schemeClr val="accent4">
                    <a:lumMod val="50000"/>
                  </a:schemeClr>
                </a:solidFill>
              </a:rPr>
              <a:t>를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  볼  수  있음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23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게임의 진행 흐름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80605-1D4E-49F3-BF75-46C8F4FF8F71}"/>
              </a:ext>
            </a:extLst>
          </p:cNvPr>
          <p:cNvSpPr/>
          <p:nvPr/>
        </p:nvSpPr>
        <p:spPr>
          <a:xfrm>
            <a:off x="793505" y="1487120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2D36E-9D66-4D46-AD99-A55AAA0CF684}"/>
              </a:ext>
            </a:extLst>
          </p:cNvPr>
          <p:cNvSpPr txBox="1"/>
          <p:nvPr/>
        </p:nvSpPr>
        <p:spPr>
          <a:xfrm>
            <a:off x="840228" y="4515883"/>
            <a:ext cx="269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게임 시작 </a:t>
            </a:r>
            <a:r>
              <a:rPr lang="en-US" altLang="ko-KR" sz="2400" spc="-300" dirty="0"/>
              <a:t>&amp; </a:t>
            </a:r>
            <a:r>
              <a:rPr lang="ko-KR" altLang="en-US" sz="2400" spc="-300" dirty="0"/>
              <a:t>게임 오버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8420A-8CAE-40B8-AF4F-BE209307EAA9}"/>
              </a:ext>
            </a:extLst>
          </p:cNvPr>
          <p:cNvSpPr txBox="1"/>
          <p:nvPr/>
        </p:nvSpPr>
        <p:spPr>
          <a:xfrm>
            <a:off x="793505" y="5144014"/>
            <a:ext cx="2865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/>
              <a:t>-        </a:t>
            </a:r>
            <a:r>
              <a:rPr lang="ko-KR" altLang="en-US" sz="1400" spc="-150" dirty="0"/>
              <a:t> 플레이할 캐릭터를 선택</a:t>
            </a:r>
            <a:endParaRPr lang="en-US" altLang="ko-KR" sz="1400" spc="-150" dirty="0"/>
          </a:p>
          <a:p>
            <a:pPr marL="285750" indent="-285750" algn="just">
              <a:buFontTx/>
              <a:buChar char="-"/>
            </a:pPr>
            <a:r>
              <a:rPr lang="ko-KR" altLang="en-US" sz="1400" spc="-150" dirty="0"/>
              <a:t>게임 대기열에  참여하여 최대 </a:t>
            </a:r>
            <a:r>
              <a:rPr lang="en-US" altLang="ko-KR" sz="1400" spc="-150" dirty="0"/>
              <a:t>4</a:t>
            </a:r>
            <a:r>
              <a:rPr lang="ko-KR" altLang="en-US" sz="1400" spc="-150" dirty="0"/>
              <a:t>인까지 파티원을 구하거나  솔로 플레이 가능</a:t>
            </a:r>
            <a:endParaRPr lang="en-US" altLang="ko-KR" sz="1400" spc="-150" dirty="0"/>
          </a:p>
          <a:p>
            <a:pPr marL="285750" indent="-285750" algn="just">
              <a:buFontTx/>
              <a:buChar char="-"/>
            </a:pPr>
            <a:r>
              <a:rPr lang="ko-KR" altLang="en-US" sz="1400" spc="-150" dirty="0"/>
              <a:t>스테이지 진행 중 모든 플레이어가 사망 시 게임 오버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B855BF-D9DA-4DCA-8C3B-580B809FB3AD}"/>
              </a:ext>
            </a:extLst>
          </p:cNvPr>
          <p:cNvSpPr/>
          <p:nvPr/>
        </p:nvSpPr>
        <p:spPr>
          <a:xfrm>
            <a:off x="4675281" y="1511200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FB3C6-9A35-4D0E-BAED-8A65E8B20B95}"/>
              </a:ext>
            </a:extLst>
          </p:cNvPr>
          <p:cNvSpPr txBox="1"/>
          <p:nvPr/>
        </p:nvSpPr>
        <p:spPr>
          <a:xfrm>
            <a:off x="4843208" y="4539963"/>
            <a:ext cx="2432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기본 스테이지 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A953E-C6F0-4D1F-96F9-EB846842787C}"/>
              </a:ext>
            </a:extLst>
          </p:cNvPr>
          <p:cNvSpPr txBox="1"/>
          <p:nvPr/>
        </p:nvSpPr>
        <p:spPr>
          <a:xfrm>
            <a:off x="4635311" y="4977548"/>
            <a:ext cx="29450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400" spc="-150" dirty="0">
                <a:latin typeface="+mj-lt"/>
              </a:rPr>
              <a:t>총 </a:t>
            </a:r>
            <a:r>
              <a:rPr lang="en-US" altLang="ko-KR" sz="1400" spc="-150" dirty="0">
                <a:latin typeface="+mj-lt"/>
              </a:rPr>
              <a:t>4</a:t>
            </a:r>
            <a:r>
              <a:rPr lang="ko-KR" altLang="en-US" sz="1400" spc="-150" dirty="0">
                <a:latin typeface="+mj-lt"/>
              </a:rPr>
              <a:t> 가지의  큰 스테이지로 구성되어 있음</a:t>
            </a:r>
            <a:r>
              <a:rPr lang="en-US" altLang="ko-KR" sz="1400" spc="-150" dirty="0">
                <a:latin typeface="+mj-lt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spc="-150" dirty="0">
                <a:latin typeface="+mj-lt"/>
              </a:rPr>
              <a:t>하나의  스테이지가 여러 방으로 이루어져 있으며  해당 방의 모든 몬스터를 처치하면  다음 방으로 이동 가능</a:t>
            </a:r>
            <a:r>
              <a:rPr lang="en-US" altLang="ko-KR" sz="1400" spc="-150" dirty="0">
                <a:latin typeface="+mj-lt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spc="-150" dirty="0">
                <a:latin typeface="+mj-lt"/>
              </a:rPr>
              <a:t>몬스터를 처치해  재화 및 무기 </a:t>
            </a:r>
            <a:r>
              <a:rPr lang="ko-KR" altLang="en-US" sz="1400" spc="-150" dirty="0" err="1">
                <a:latin typeface="+mj-lt"/>
              </a:rPr>
              <a:t>흭득</a:t>
            </a:r>
            <a:endParaRPr lang="ko-KR" altLang="en-US" sz="1400" spc="-150" dirty="0"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F84B2-8495-4833-89FB-8C7E41356CCD}"/>
              </a:ext>
            </a:extLst>
          </p:cNvPr>
          <p:cNvSpPr/>
          <p:nvPr/>
        </p:nvSpPr>
        <p:spPr>
          <a:xfrm>
            <a:off x="8533373" y="1535280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676F3-0DE3-472C-9581-3AE99A2B1F1D}"/>
              </a:ext>
            </a:extLst>
          </p:cNvPr>
          <p:cNvSpPr txBox="1"/>
          <p:nvPr/>
        </p:nvSpPr>
        <p:spPr>
          <a:xfrm>
            <a:off x="8445443" y="4564043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보스 몬스터 </a:t>
            </a:r>
            <a:r>
              <a:rPr lang="en-US" altLang="ko-KR" sz="2400" spc="-300" dirty="0"/>
              <a:t>&amp; </a:t>
            </a:r>
            <a:r>
              <a:rPr lang="ko-KR" altLang="en-US" sz="2400" spc="-300" dirty="0"/>
              <a:t>게임 종료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3985BF-F074-49B6-914D-B3442969F5A9}"/>
              </a:ext>
            </a:extLst>
          </p:cNvPr>
          <p:cNvSpPr txBox="1"/>
          <p:nvPr/>
        </p:nvSpPr>
        <p:spPr>
          <a:xfrm>
            <a:off x="8533373" y="5192174"/>
            <a:ext cx="2865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400" spc="-150" dirty="0"/>
              <a:t>각 방을 모두 클리어하면  해당  스테이지의 보스 몬스터 등장</a:t>
            </a:r>
            <a:r>
              <a:rPr lang="en-US" altLang="ko-KR" sz="1400" spc="-15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spc="-150" dirty="0"/>
              <a:t> 보스는 여러 가지  패턴을 가짐</a:t>
            </a:r>
            <a:endParaRPr lang="en-US" altLang="ko-KR" sz="1400" spc="-150" dirty="0"/>
          </a:p>
          <a:p>
            <a:pPr marL="285750" indent="-285750" algn="just">
              <a:buFontTx/>
              <a:buChar char="-"/>
            </a:pPr>
            <a:r>
              <a:rPr lang="en-US" altLang="ko-KR" sz="1400" spc="-150" dirty="0"/>
              <a:t> </a:t>
            </a:r>
            <a:r>
              <a:rPr lang="ko-KR" altLang="en-US" sz="1400" spc="-150" dirty="0"/>
              <a:t>보스를 클리어 하고 다음 스테이지로 이동</a:t>
            </a:r>
            <a:endParaRPr lang="en-US" altLang="ko-KR" sz="1400" spc="-150" dirty="0"/>
          </a:p>
          <a:p>
            <a:pPr marL="285750" indent="-285750" algn="just">
              <a:buFontTx/>
              <a:buChar char="-"/>
            </a:pPr>
            <a:r>
              <a:rPr lang="ko-KR" altLang="en-US" sz="1400" spc="-150" dirty="0"/>
              <a:t>모든 스테이지 클리어 시 게임 종료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0722C0-D210-BB5F-2F51-02527702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95" y="1495508"/>
            <a:ext cx="2853278" cy="2862297"/>
          </a:xfrm>
          <a:prstGeom prst="rect">
            <a:avLst/>
          </a:prstGeom>
        </p:spPr>
      </p:pic>
      <p:pic>
        <p:nvPicPr>
          <p:cNvPr id="2050" name="Picture 2" descr="건파이어 리본 - 게임정보 - 겜타쿠(GTAKU)">
            <a:extLst>
              <a:ext uri="{FF2B5EF4-FFF2-40B4-BE49-F238E27FC236}">
                <a16:creationId xmlns:a16="http://schemas.microsoft.com/office/drawing/2014/main" id="{189FFF30-86CB-85B4-F421-1FE3343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122" y="1535280"/>
            <a:ext cx="2841737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믿을 수 없는 도전 정신으로 무장한 게임, 건파이어 리본(Gunfire Reborn) - 게임인">
            <a:extLst>
              <a:ext uri="{FF2B5EF4-FFF2-40B4-BE49-F238E27FC236}">
                <a16:creationId xmlns:a16="http://schemas.microsoft.com/office/drawing/2014/main" id="{0832E190-1987-38E1-E463-BB329428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373" y="1539592"/>
            <a:ext cx="2849416" cy="28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1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인게임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이미지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170" name="Picture 2" descr="스팀 슈팅게임 건파이어 리본 리뷰 : 네이버 블로그">
            <a:extLst>
              <a:ext uri="{FF2B5EF4-FFF2-40B4-BE49-F238E27FC236}">
                <a16:creationId xmlns:a16="http://schemas.microsoft.com/office/drawing/2014/main" id="{B82B32F6-B7FC-F9A3-64FE-ACC86E17B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398655"/>
            <a:ext cx="6493067" cy="36263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스팀 국내 인기 3위, '건파이어 리본'의 흥행 비결은? - 인벤">
            <a:extLst>
              <a:ext uri="{FF2B5EF4-FFF2-40B4-BE49-F238E27FC236}">
                <a16:creationId xmlns:a16="http://schemas.microsoft.com/office/drawing/2014/main" id="{DBA60226-AE31-F466-7AE7-6DA18354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94" y="3670122"/>
            <a:ext cx="6082018" cy="31930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42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게임 분석 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스테이지 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F39BE6-9431-48BE-9990-2C7515DEC743}"/>
              </a:ext>
            </a:extLst>
          </p:cNvPr>
          <p:cNvSpPr/>
          <p:nvPr/>
        </p:nvSpPr>
        <p:spPr>
          <a:xfrm>
            <a:off x="54958" y="1669316"/>
            <a:ext cx="3830684" cy="3391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몬스터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보물 상자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이벤트 상자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71780E-5146-4893-98B5-E7A8791CCCFF}"/>
              </a:ext>
            </a:extLst>
          </p:cNvPr>
          <p:cNvSpPr/>
          <p:nvPr/>
        </p:nvSpPr>
        <p:spPr>
          <a:xfrm>
            <a:off x="55816" y="1605502"/>
            <a:ext cx="3830684" cy="1131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0C0E37-FA1F-4ADD-909B-0B9CC0B134DE}"/>
              </a:ext>
            </a:extLst>
          </p:cNvPr>
          <p:cNvSpPr/>
          <p:nvPr/>
        </p:nvSpPr>
        <p:spPr>
          <a:xfrm>
            <a:off x="7983210" y="1605502"/>
            <a:ext cx="3830684" cy="3391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내 가장 강력한 보스들이 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 </a:t>
            </a:r>
            <a:r>
              <a:rPr lang="ko-KR" altLang="en-US" dirty="0">
                <a:solidFill>
                  <a:schemeClr val="tx1"/>
                </a:solidFill>
              </a:rPr>
              <a:t>스테이지 당 </a:t>
            </a:r>
            <a:r>
              <a:rPr lang="en-US" altLang="ko-KR" dirty="0">
                <a:solidFill>
                  <a:schemeClr val="tx1"/>
                </a:solidFill>
              </a:rPr>
              <a:t>2 </a:t>
            </a:r>
            <a:r>
              <a:rPr lang="ko-KR" altLang="en-US" dirty="0">
                <a:solidFill>
                  <a:schemeClr val="tx1"/>
                </a:solidFill>
              </a:rPr>
              <a:t>종류의 보스 존재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E7B05-9A6A-4029-BFD2-6242CFA35A33}"/>
              </a:ext>
            </a:extLst>
          </p:cNvPr>
          <p:cNvSpPr txBox="1"/>
          <p:nvPr/>
        </p:nvSpPr>
        <p:spPr>
          <a:xfrm>
            <a:off x="829673" y="1978683"/>
            <a:ext cx="2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작은 스테이지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771EAF-6391-461B-9CAD-8C1690F4B09A}"/>
              </a:ext>
            </a:extLst>
          </p:cNvPr>
          <p:cNvSpPr/>
          <p:nvPr/>
        </p:nvSpPr>
        <p:spPr>
          <a:xfrm>
            <a:off x="7983210" y="1605502"/>
            <a:ext cx="3830684" cy="1131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972B19-9BF6-4177-8BA5-BF9EBE8E896D}"/>
              </a:ext>
            </a:extLst>
          </p:cNvPr>
          <p:cNvSpPr txBox="1"/>
          <p:nvPr/>
        </p:nvSpPr>
        <p:spPr>
          <a:xfrm>
            <a:off x="9015416" y="1978683"/>
            <a:ext cx="176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 스테이지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8A3842-C75D-DCB5-7421-BB94048B1C94}"/>
              </a:ext>
            </a:extLst>
          </p:cNvPr>
          <p:cNvSpPr/>
          <p:nvPr/>
        </p:nvSpPr>
        <p:spPr>
          <a:xfrm>
            <a:off x="3985244" y="1631137"/>
            <a:ext cx="3830684" cy="3391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미니 게임 느낌의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여러 미션이 주어짐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장애물 피하기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호위 임무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강력한 몬스터 처치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주어진 시간 내에 목적지 도달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16E743-B08E-2ACB-7D0E-2F3EF5DA2CFE}"/>
              </a:ext>
            </a:extLst>
          </p:cNvPr>
          <p:cNvSpPr/>
          <p:nvPr/>
        </p:nvSpPr>
        <p:spPr>
          <a:xfrm>
            <a:off x="3985245" y="1631137"/>
            <a:ext cx="3830684" cy="1131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35052-4DE7-BE69-E5D8-5560A73E1C31}"/>
              </a:ext>
            </a:extLst>
          </p:cNvPr>
          <p:cNvSpPr txBox="1"/>
          <p:nvPr/>
        </p:nvSpPr>
        <p:spPr>
          <a:xfrm>
            <a:off x="5051719" y="1978683"/>
            <a:ext cx="176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히든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2A38E-46EE-42F3-2D32-E4406C47A7FA}"/>
              </a:ext>
            </a:extLst>
          </p:cNvPr>
          <p:cNvSpPr txBox="1"/>
          <p:nvPr/>
        </p:nvSpPr>
        <p:spPr>
          <a:xfrm>
            <a:off x="1151679" y="5366936"/>
            <a:ext cx="6896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</a:rPr>
              <a:t>아이작이라는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게임과 유사한 스테이지 구조로 기본적으로 해당 방에 나오는 몬스터를 다 잡으면 다음 방으로 진입 가능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F47B9-B020-7236-6BBA-E79FD4EB85EB}"/>
              </a:ext>
            </a:extLst>
          </p:cNvPr>
          <p:cNvSpPr txBox="1"/>
          <p:nvPr/>
        </p:nvSpPr>
        <p:spPr>
          <a:xfrm>
            <a:off x="438116" y="6106685"/>
            <a:ext cx="6896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총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4 ~ 5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개 정도의 작은 스테이지를 거치면 보스 스테이지로 진입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86A93-184F-CD2F-C3A6-6FCED8486116}"/>
              </a:ext>
            </a:extLst>
          </p:cNvPr>
          <p:cNvSpPr txBox="1"/>
          <p:nvPr/>
        </p:nvSpPr>
        <p:spPr>
          <a:xfrm>
            <a:off x="636523" y="6503368"/>
            <a:ext cx="6896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각 방 별로 게임 진행에 도움을 주는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NPC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와 여러 가지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</a:rPr>
              <a:t>몬스터들이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출현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3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270484" y="30336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재미 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454366" y="1372622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작은 스테이지마다 확률 적으로 등장하는 보물 상자와  이벤트 상자를 확률 적으로 등장시켜 변칙적인 재미를 발생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387E4-4E33-454F-3AB9-9E2512399A8D}"/>
              </a:ext>
            </a:extLst>
          </p:cNvPr>
          <p:cNvSpPr txBox="1"/>
          <p:nvPr/>
        </p:nvSpPr>
        <p:spPr>
          <a:xfrm>
            <a:off x="447375" y="2439423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각   스테이지에서  등장하는 보스  몬스터가  랜덤으로  선택되어 등장시켜  매판  대비하기 어렵게 함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B0A34-BEFC-F806-77BC-1183CF1E8865}"/>
              </a:ext>
            </a:extLst>
          </p:cNvPr>
          <p:cNvSpPr txBox="1"/>
          <p:nvPr/>
        </p:nvSpPr>
        <p:spPr>
          <a:xfrm>
            <a:off x="447375" y="3506224"/>
            <a:ext cx="5641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기본적인   게임  진행  외에  </a:t>
            </a:r>
            <a:r>
              <a:rPr lang="ko-KR" altLang="en-US" spc="-300" dirty="0" err="1">
                <a:solidFill>
                  <a:schemeClr val="accent4">
                    <a:lumMod val="50000"/>
                  </a:schemeClr>
                </a:solidFill>
              </a:rPr>
              <a:t>히든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   스테이지를  통해  다양한  게임   장르를  즐길  수 있음</a:t>
            </a:r>
            <a:r>
              <a:rPr lang="en-US" altLang="ko-KR" spc="-3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100" name="Picture 4" descr="건파이어 리본 - 아이들과 3인 멀티 CO-OP">
            <a:extLst>
              <a:ext uri="{FF2B5EF4-FFF2-40B4-BE49-F238E27FC236}">
                <a16:creationId xmlns:a16="http://schemas.microsoft.com/office/drawing/2014/main" id="{4189C562-451C-1FB3-CE35-8CE7227DE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22" y="853207"/>
            <a:ext cx="4716477" cy="26530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건파이어 리본] 레이 루오 노말난이도 클리어영상 - YouTube">
            <a:extLst>
              <a:ext uri="{FF2B5EF4-FFF2-40B4-BE49-F238E27FC236}">
                <a16:creationId xmlns:a16="http://schemas.microsoft.com/office/drawing/2014/main" id="{6344699F-E6D2-28E9-B41C-37696FD4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68" y="4152555"/>
            <a:ext cx="4381850" cy="24647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76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3106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게임 분석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A2B8-CD61-0339-91A0-F042F55DE527}"/>
              </a:ext>
            </a:extLst>
          </p:cNvPr>
          <p:cNvSpPr txBox="1"/>
          <p:nvPr/>
        </p:nvSpPr>
        <p:spPr>
          <a:xfrm>
            <a:off x="-44741" y="1711002"/>
            <a:ext cx="728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총 </a:t>
            </a:r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가지 캐릭터가 존재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/>
              <a:t>최근 </a:t>
            </a:r>
            <a:r>
              <a:rPr lang="en-US" altLang="ko-KR" dirty="0"/>
              <a:t>DLC</a:t>
            </a:r>
            <a:r>
              <a:rPr lang="ko-KR" altLang="en-US" dirty="0"/>
              <a:t>로 </a:t>
            </a:r>
            <a:r>
              <a:rPr lang="en-US" altLang="ko-KR" dirty="0"/>
              <a:t>2</a:t>
            </a:r>
            <a:r>
              <a:rPr lang="ko-KR" altLang="en-US" dirty="0"/>
              <a:t>가지의 캐릭터가 추가됨</a:t>
            </a:r>
            <a:r>
              <a:rPr lang="en-US" altLang="ko-KR" dirty="0"/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423BE-9C52-6A2A-B4AE-07ED06DF2F29}"/>
              </a:ext>
            </a:extLst>
          </p:cNvPr>
          <p:cNvSpPr txBox="1"/>
          <p:nvPr/>
        </p:nvSpPr>
        <p:spPr>
          <a:xfrm>
            <a:off x="-950753" y="2449661"/>
            <a:ext cx="728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각 캐릭터 마다 메인 스킬과 서브 스킬이 존재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97E23-29BA-564D-EFFB-AF3987060379}"/>
              </a:ext>
            </a:extLst>
          </p:cNvPr>
          <p:cNvSpPr txBox="1"/>
          <p:nvPr/>
        </p:nvSpPr>
        <p:spPr>
          <a:xfrm>
            <a:off x="225104" y="3188320"/>
            <a:ext cx="760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각 캐릭터 마다 다양한 컨셉을 가짐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/>
              <a:t>화력 특화</a:t>
            </a:r>
            <a:r>
              <a:rPr lang="en-US" altLang="ko-KR" dirty="0"/>
              <a:t>, </a:t>
            </a:r>
            <a:r>
              <a:rPr lang="ko-KR" altLang="en-US" dirty="0"/>
              <a:t>돌진 특화</a:t>
            </a:r>
            <a:r>
              <a:rPr lang="en-US" altLang="ko-KR" dirty="0"/>
              <a:t>, </a:t>
            </a:r>
            <a:r>
              <a:rPr lang="ko-KR" altLang="en-US" dirty="0" err="1"/>
              <a:t>디버프</a:t>
            </a:r>
            <a:r>
              <a:rPr lang="ko-KR" altLang="en-US" dirty="0"/>
              <a:t> 특화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331E4E-B850-70F9-7E69-D2A8A1BE586F}"/>
              </a:ext>
            </a:extLst>
          </p:cNvPr>
          <p:cNvSpPr txBox="1"/>
          <p:nvPr/>
        </p:nvSpPr>
        <p:spPr>
          <a:xfrm>
            <a:off x="-271246" y="3961466"/>
            <a:ext cx="728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따로 역할군이 존재하지 않음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모두가 동등한 </a:t>
            </a:r>
            <a:r>
              <a:rPr lang="ko-KR" altLang="en-US" dirty="0" err="1">
                <a:solidFill>
                  <a:schemeClr val="tx1"/>
                </a:solidFill>
              </a:rPr>
              <a:t>딜러로써</a:t>
            </a:r>
            <a:r>
              <a:rPr lang="ko-KR" altLang="en-US" dirty="0">
                <a:solidFill>
                  <a:schemeClr val="tx1"/>
                </a:solidFill>
              </a:rPr>
              <a:t> 역할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074" name="Picture 2" descr="레드의 건파이어 리본 공략 - 프린스 특성/각성/무기/스크롤 : 네이버 블로그">
            <a:extLst>
              <a:ext uri="{FF2B5EF4-FFF2-40B4-BE49-F238E27FC236}">
                <a16:creationId xmlns:a16="http://schemas.microsoft.com/office/drawing/2014/main" id="{5EE5AA0A-2405-5287-9355-74E5DBFC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730" y="4414981"/>
            <a:ext cx="3837082" cy="23360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8A012E9-76F9-BC7B-98EC-920D5943B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" y="4376516"/>
            <a:ext cx="4082474" cy="2382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레드의 건파이어 리본 공략 - 세이엔 특성/각성/무기/스크롤 : 네이버 블로그">
            <a:extLst>
              <a:ext uri="{FF2B5EF4-FFF2-40B4-BE49-F238E27FC236}">
                <a16:creationId xmlns:a16="http://schemas.microsoft.com/office/drawing/2014/main" id="{5BFB0AD5-C1D6-987F-7E13-20C54733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775" y="4414981"/>
            <a:ext cx="3837082" cy="23360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9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1001</Words>
  <Application>Microsoft Office PowerPoint</Application>
  <PresentationFormat>와이드스크린</PresentationFormat>
  <Paragraphs>176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나눔스퀘어 Bold</vt:lpstr>
      <vt:lpstr>나눔스퀘어 Light</vt:lpstr>
      <vt:lpstr>맑은 고딕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오승담(2018182019)</cp:lastModifiedBy>
  <cp:revision>39</cp:revision>
  <dcterms:created xsi:type="dcterms:W3CDTF">2020-12-13T00:02:47Z</dcterms:created>
  <dcterms:modified xsi:type="dcterms:W3CDTF">2022-09-29T13:06:10Z</dcterms:modified>
</cp:coreProperties>
</file>